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6"/>
    <p:restoredTop sz="93266"/>
  </p:normalViewPr>
  <p:slideViewPr>
    <p:cSldViewPr snapToGrid="0" snapToObjects="1">
      <p:cViewPr varScale="1">
        <p:scale>
          <a:sx n="49" d="100"/>
          <a:sy n="49" d="100"/>
        </p:scale>
        <p:origin x="20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C4DB2-E9EA-724C-947E-3A146F4DD381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9EE85-47DA-CC4B-B036-00CF40D4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A8928F-864F-4561-B304-095FCC3C9C0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ADF7F-50CA-4C45-8B20-24DD0F73CE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Lucida Sans Unicode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D9BBE8-9880-4E44-A273-243CA22B495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Lucida Sans Unicode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7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1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3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5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7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A723-57DE-2D48-AC50-36C179A8B9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14CF-297B-A642-A92B-C7424263D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89" y="1519150"/>
            <a:ext cx="1549586" cy="2028192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1519" y="253105"/>
            <a:ext cx="10789920" cy="1183529"/>
          </a:xfrm>
          <a:solidFill>
            <a:srgbClr val="DDDDDD"/>
          </a:solidFill>
          <a:ln w="109800">
            <a:solidFill>
              <a:srgbClr val="FF3333"/>
            </a:solidFill>
            <a:prstDash val="solid"/>
          </a:ln>
        </p:spPr>
        <p:txBody>
          <a:bodyPr vert="horz" wrap="square" lIns="182880" tIns="91440" rIns="0" bIns="91440" rtlCol="0" anchor="ctr" anchorCtr="0">
            <a:spAutoFit/>
          </a:bodyPr>
          <a:lstStyle/>
          <a:p>
            <a:pPr lvl="0"/>
            <a:r>
              <a:rPr lang="en-US" dirty="0"/>
              <a:t>Canonical Search And Repair</a:t>
            </a:r>
            <a:br>
              <a:rPr lang="en-US" dirty="0"/>
            </a:br>
            <a:r>
              <a:rPr lang="en-US" sz="1406" dirty="0"/>
              <a:t>Andrew Hill</a:t>
            </a:r>
            <a:r>
              <a:rPr lang="en-US" sz="1406" baseline="30000" dirty="0"/>
              <a:t>1</a:t>
            </a:r>
            <a:r>
              <a:rPr lang="en-US" sz="1406" dirty="0"/>
              <a:t>, Kathryn </a:t>
            </a:r>
            <a:r>
              <a:rPr lang="en-US" sz="1406" dirty="0" smtClean="0"/>
              <a:t>T. Stolee</a:t>
            </a:r>
            <a:r>
              <a:rPr lang="en-US" sz="1406" baseline="30000" dirty="0" smtClean="0"/>
              <a:t>1</a:t>
            </a:r>
            <a:r>
              <a:rPr lang="en-US" sz="1406" dirty="0"/>
              <a:t>, Corina Pasareanu</a:t>
            </a:r>
            <a:r>
              <a:rPr lang="en-US" sz="1406" baseline="30000" dirty="0"/>
              <a:t>2</a:t>
            </a:r>
            <a:r>
              <a:rPr lang="en-US" sz="1406" dirty="0"/>
              <a:t/>
            </a:r>
            <a:br>
              <a:rPr lang="en-US" sz="1406" dirty="0"/>
            </a:br>
            <a:r>
              <a:rPr lang="en-US" sz="1406" baseline="30000" dirty="0"/>
              <a:t>1</a:t>
            </a:r>
            <a:r>
              <a:rPr lang="en-US" sz="1406" dirty="0"/>
              <a:t>North Carolina State University, </a:t>
            </a:r>
            <a:r>
              <a:rPr lang="en-US" sz="1406" baseline="30000" dirty="0"/>
              <a:t>2</a:t>
            </a:r>
            <a:r>
              <a:rPr lang="en-US" sz="1406" dirty="0"/>
              <a:t>Ames Research Center and Carnegie Mellon Silicon Valley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8936181" y="1621859"/>
            <a:ext cx="2585257" cy="2436564"/>
          </a:xfrm>
          <a:solidFill>
            <a:srgbClr val="DDDDDD"/>
          </a:solidFill>
        </p:spPr>
        <p:txBody>
          <a:bodyPr wrap="square" anchor="ctr">
            <a:spAutoFit/>
          </a:bodyPr>
          <a:lstStyle/>
          <a:p>
            <a:pPr marL="0" indent="0" algn="just">
              <a:buNone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Table 1 gives our numbers of </a:t>
            </a:r>
            <a:r>
              <a:rPr lang="en-US" sz="1000" u="sng" dirty="0">
                <a:latin typeface="Arial" pitchFamily="18"/>
                <a:ea typeface="Microsoft YaHei" pitchFamily="2"/>
                <a:cs typeface="Arial" pitchFamily="2"/>
              </a:rPr>
              <a:t>correct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 patches and the number of </a:t>
            </a:r>
            <a:r>
              <a:rPr lang="en-US" sz="1000" u="sng" dirty="0">
                <a:latin typeface="Arial" pitchFamily="18"/>
                <a:ea typeface="Microsoft YaHei" pitchFamily="2"/>
                <a:cs typeface="Arial" pitchFamily="2"/>
              </a:rPr>
              <a:t>plausible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 patches for all other techniques.  Table 2 gives the percentage of attempted patches which resulted in a successful patch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.</a:t>
            </a:r>
          </a:p>
          <a:p>
            <a:pPr marL="0" indent="0" algn="just">
              <a:buNone/>
            </a:pP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show an 8% overall improvement in number of </a:t>
            </a:r>
            <a:r>
              <a:rPr lang="en-US" sz="1000" i="1" dirty="0">
                <a:latin typeface="Arial" charset="0"/>
                <a:ea typeface="Arial" charset="0"/>
                <a:cs typeface="Arial" charset="0"/>
              </a:rPr>
              <a:t>correct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 patches over state of the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art (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GenProg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287*(68.7% correct) = 198 vs 214 CSAR),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even though we were not able to attempt three of the six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programs due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to limitations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symbolic execution. 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Additionally, only CSAR can consistently repair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grade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 bugs suggesting that at minimum CSAR is a powerful supplement for problem types which are difficult for existing methods.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939" y="1691108"/>
            <a:ext cx="3200400" cy="1077218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just" hangingPunct="0">
              <a:defRPr sz="3200"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CSAR seeks to automatically repair buggy programs by leveraging code reuse.  </a:t>
            </a:r>
            <a:r>
              <a:rPr lang="en-US" sz="1000" b="1" dirty="0" smtClean="0">
                <a:latin typeface="Arial" pitchFamily="18"/>
                <a:ea typeface="Microsoft YaHei" pitchFamily="2"/>
                <a:cs typeface="Arial" pitchFamily="2"/>
              </a:rPr>
              <a:t>Search </a:t>
            </a:r>
            <a:r>
              <a:rPr lang="en-US" sz="1000" b="1" dirty="0">
                <a:latin typeface="Arial" pitchFamily="18"/>
                <a:ea typeface="Microsoft YaHei" pitchFamily="2"/>
                <a:cs typeface="Arial" pitchFamily="2"/>
              </a:rPr>
              <a:t>for repair templates is accomplished via string metrics on canonical-form path conditions from symbolic execution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.  For speed, a machine learning algorithm can be used to identify likely incorrect patches without running a test suite.  Our learner achieved over 95% precision.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8819" y="3108732"/>
            <a:ext cx="3200400" cy="2154436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Localize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fault, expand to buggy region</a:t>
            </a: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Run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symbolic execution on buggy region and get path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conditions (see symbolic execution tree)</a:t>
            </a:r>
            <a:endParaRPr lang="en-US" sz="1000" dirty="0">
              <a:latin typeface="Arial" pitchFamily="18"/>
              <a:ea typeface="Microsoft YaHei" pitchFamily="2"/>
              <a:cs typeface="Arial" pitchFamily="2"/>
            </a:endParaRP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Path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conditions to canonical form a la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Green [2]</a:t>
            </a:r>
            <a:endParaRPr lang="en-US" sz="1000" dirty="0">
              <a:latin typeface="Arial" pitchFamily="18"/>
              <a:ea typeface="Microsoft YaHei" pitchFamily="2"/>
              <a:cs typeface="Arial" pitchFamily="2"/>
            </a:endParaRP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Search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DB for matches based on string metrics between canonical representations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(e.g.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e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dit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distance) </a:t>
            </a:r>
            <a:endParaRPr lang="en-US" sz="1000" dirty="0" smtClean="0">
              <a:latin typeface="Arial" pitchFamily="18"/>
              <a:ea typeface="Microsoft YaHei" pitchFamily="2"/>
              <a:cs typeface="Arial" pitchFamily="2"/>
            </a:endParaRP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Use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string metrics and a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decision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t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ree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to remove likely incorrect patches</a:t>
            </a: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For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remaining matches, transform source code to fit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code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under repair</a:t>
            </a: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Run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unit tests</a:t>
            </a:r>
          </a:p>
          <a:p>
            <a:pPr marL="228600" indent="-228600" algn="just" hangingPunct="0">
              <a:buFont typeface="+mj-lt"/>
              <a:buAutoNum type="arabicParenR"/>
              <a:defRPr sz="3200"/>
            </a:pP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Verify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correctness of patched code using </a:t>
            </a:r>
            <a:r>
              <a:rPr lang="en-US" sz="1000" dirty="0" err="1">
                <a:latin typeface="Arial" pitchFamily="18"/>
                <a:ea typeface="Microsoft YaHei" pitchFamily="2"/>
                <a:cs typeface="Arial" pitchFamily="2"/>
              </a:rPr>
              <a:t>heldout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 tests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938" y="5724797"/>
            <a:ext cx="3200400" cy="61555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just" hangingPunct="0">
              <a:defRPr sz="3200"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For this work, we used a Java version of the </a:t>
            </a:r>
            <a:r>
              <a:rPr lang="en-US" sz="1000" dirty="0" err="1">
                <a:latin typeface="Arial" pitchFamily="18"/>
                <a:ea typeface="Microsoft YaHei" pitchFamily="2"/>
                <a:cs typeface="Arial" pitchFamily="2"/>
              </a:rPr>
              <a:t>IntroClass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 dataset, and the Java Symbolic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Pathfinder (SPF) </a:t>
            </a: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symbolic execution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engine [1].  </a:t>
            </a:r>
            <a:endParaRPr lang="en-US" sz="1000" dirty="0">
              <a:latin typeface="Arial" pitchFamily="18"/>
              <a:ea typeface="Microsoft YaHei" pitchFamily="2"/>
              <a:cs typeface="Arial" pitchFamily="2"/>
            </a:endParaRPr>
          </a:p>
          <a:p>
            <a:pPr hangingPunct="0">
              <a:defRPr sz="3200"/>
            </a:pPr>
            <a:endParaRPr lang="en-US" sz="1000" dirty="0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939" y="1515071"/>
            <a:ext cx="3200400" cy="182880"/>
          </a:xfrm>
          <a:prstGeom prst="rect">
            <a:avLst/>
          </a:prstGeom>
          <a:solidFill>
            <a:srgbClr val="FF3333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hangingPunct="0">
              <a:defRPr sz="3600"/>
            </a:pPr>
            <a:r>
              <a:rPr lang="en-US" sz="1125" b="1">
                <a:latin typeface="Arial" pitchFamily="18"/>
                <a:ea typeface="Microsoft YaHei" pitchFamily="2"/>
                <a:cs typeface="Arial" pitchFamily="2"/>
              </a:rPr>
              <a:t>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938" y="2935485"/>
            <a:ext cx="3200400" cy="182880"/>
          </a:xfrm>
          <a:prstGeom prst="rect">
            <a:avLst/>
          </a:prstGeom>
          <a:solidFill>
            <a:srgbClr val="FF3333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hangingPunct="0">
              <a:defRPr sz="3600"/>
            </a:pPr>
            <a:r>
              <a:rPr lang="en-US" sz="1125" b="1">
                <a:latin typeface="Arial" pitchFamily="18"/>
                <a:ea typeface="Microsoft YaHei" pitchFamily="2"/>
                <a:cs typeface="Arial" pitchFamily="2"/>
              </a:rPr>
              <a:t>CSAR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938" y="5541917"/>
            <a:ext cx="3200400" cy="182880"/>
          </a:xfrm>
          <a:prstGeom prst="rect">
            <a:avLst/>
          </a:prstGeom>
          <a:solidFill>
            <a:srgbClr val="FF3333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hangingPunct="0">
              <a:defRPr sz="3600"/>
            </a:pPr>
            <a:r>
              <a:rPr lang="en-US" sz="1125" b="1">
                <a:latin typeface="Arial" pitchFamily="18"/>
                <a:ea typeface="Microsoft YaHei" pitchFamily="2"/>
                <a:cs typeface="Arial" pitchFamily="2"/>
              </a:rPr>
              <a:t>Setup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36181" y="1508228"/>
            <a:ext cx="2585257" cy="182880"/>
          </a:xfrm>
          <a:prstGeom prst="rect">
            <a:avLst/>
          </a:prstGeom>
          <a:solidFill>
            <a:srgbClr val="FF3333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hangingPunct="0">
              <a:defRPr sz="3600"/>
            </a:pPr>
            <a:r>
              <a:rPr lang="en-US" sz="1125" b="1">
                <a:latin typeface="Arial" pitchFamily="18"/>
                <a:ea typeface="Microsoft YaHei" pitchFamily="2"/>
                <a:cs typeface="Arial" pitchFamily="2"/>
              </a:rPr>
              <a:t>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36181" y="4103769"/>
            <a:ext cx="2585257" cy="182880"/>
          </a:xfrm>
          <a:prstGeom prst="rect">
            <a:avLst/>
          </a:prstGeom>
          <a:solidFill>
            <a:srgbClr val="FF3333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hangingPunct="0">
              <a:defRPr sz="3600"/>
            </a:pPr>
            <a:r>
              <a:rPr lang="en-US" sz="1125" b="1" dirty="0">
                <a:latin typeface="Arial" pitchFamily="18"/>
                <a:ea typeface="Microsoft YaHei" pitchFamily="2"/>
                <a:cs typeface="Arial" pitchFamily="2"/>
              </a:rPr>
              <a:t>Conclusion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38300" y="4286649"/>
            <a:ext cx="2585257" cy="1231106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square" lIns="91440" tIns="0" rIns="0" bIns="0" anchor="ctr">
            <a:spAutoFit/>
          </a:bodyPr>
          <a:lstStyle/>
          <a:p>
            <a:pPr marL="171450" indent="-171450" hangingPunct="0">
              <a:spcBef>
                <a:spcPts val="375"/>
              </a:spcBef>
              <a:buSzPct val="100000"/>
              <a:buFont typeface="Wingdings" charset="2"/>
              <a:buChar char="§"/>
              <a:defRPr sz="3200"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8% improvement in correct patches over state of the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art</a:t>
            </a:r>
            <a:endParaRPr lang="en-US" sz="1000" dirty="0">
              <a:latin typeface="Arial" pitchFamily="18"/>
              <a:ea typeface="Microsoft YaHei" pitchFamily="2"/>
              <a:cs typeface="Arial" pitchFamily="2"/>
            </a:endParaRPr>
          </a:p>
          <a:p>
            <a:pPr marL="171450" indent="-171450" hangingPunct="0">
              <a:buSzPct val="100000"/>
              <a:buFont typeface="Wingdings" charset="2"/>
              <a:buChar char="§"/>
              <a:defRPr sz="3200"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47.6% improvement over previous 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reuse-based approaches (</a:t>
            </a:r>
            <a:r>
              <a:rPr lang="en-US" sz="1000" dirty="0" err="1" smtClean="0">
                <a:latin typeface="Arial" pitchFamily="18"/>
                <a:ea typeface="Microsoft YaHei" pitchFamily="2"/>
                <a:cs typeface="Arial" pitchFamily="2"/>
              </a:rPr>
              <a:t>SearchRepair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, </a:t>
            </a:r>
            <a:r>
              <a:rPr lang="en-US" sz="1000" dirty="0" err="1" smtClean="0">
                <a:latin typeface="Arial" pitchFamily="18"/>
                <a:ea typeface="Microsoft YaHei" pitchFamily="2"/>
                <a:cs typeface="Arial" pitchFamily="2"/>
              </a:rPr>
              <a:t>ssFix</a:t>
            </a:r>
            <a:r>
              <a:rPr lang="en-US" sz="1000" dirty="0" smtClean="0">
                <a:latin typeface="Arial" pitchFamily="18"/>
                <a:ea typeface="Microsoft YaHei" pitchFamily="2"/>
                <a:cs typeface="Arial" pitchFamily="2"/>
              </a:rPr>
              <a:t>)</a:t>
            </a:r>
            <a:endParaRPr lang="en-US" sz="1000" dirty="0">
              <a:latin typeface="Arial" pitchFamily="18"/>
              <a:ea typeface="Microsoft YaHei" pitchFamily="2"/>
              <a:cs typeface="Arial" pitchFamily="2"/>
            </a:endParaRPr>
          </a:p>
          <a:p>
            <a:pPr marL="171450" indent="-171450" hangingPunct="0">
              <a:buSzPct val="100000"/>
              <a:buFont typeface="Wingdings" charset="2"/>
              <a:buChar char="§"/>
              <a:defRPr sz="3200"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Only technique which consistently repairs </a:t>
            </a:r>
            <a:r>
              <a:rPr lang="en-US" sz="1000" b="1" dirty="0">
                <a:latin typeface="Arial" pitchFamily="18"/>
                <a:ea typeface="Microsoft YaHei" pitchFamily="2"/>
                <a:cs typeface="Arial" pitchFamily="2"/>
              </a:rPr>
              <a:t>grade</a:t>
            </a:r>
          </a:p>
          <a:p>
            <a:pPr marL="171450" indent="-171450" hangingPunct="0">
              <a:buSzPct val="100000"/>
              <a:buFont typeface="Wingdings" charset="2"/>
              <a:buChar char="§"/>
              <a:defRPr sz="3200"/>
            </a:pPr>
            <a:r>
              <a:rPr lang="en-US" sz="1000" dirty="0">
                <a:latin typeface="Arial" pitchFamily="18"/>
                <a:ea typeface="Microsoft YaHei" pitchFamily="2"/>
                <a:cs typeface="Arial" pitchFamily="2"/>
              </a:rPr>
              <a:t>Use of metrics allows finer-grained control than unit tests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85" y="1556405"/>
            <a:ext cx="1524000" cy="17105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00264" y="3442151"/>
            <a:ext cx="2571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Symbolic execution of Buggy Code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425" y="397857"/>
            <a:ext cx="1716768" cy="9013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955" y="5208983"/>
            <a:ext cx="2289013" cy="12297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823" y="5322205"/>
            <a:ext cx="2348191" cy="10033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685" y="3747234"/>
            <a:ext cx="1552739" cy="1269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966" y="3780141"/>
            <a:ext cx="1536722" cy="11984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36181" y="5728284"/>
            <a:ext cx="2585257" cy="173894"/>
          </a:xfrm>
          <a:prstGeom prst="rect">
            <a:avLst/>
          </a:prstGeom>
          <a:solidFill>
            <a:srgbClr val="FF3333"/>
          </a:solidFill>
          <a:ln>
            <a:noFill/>
          </a:ln>
          <a:effectLst>
            <a:outerShdw dir="16200000" algn="tl">
              <a:srgbClr val="CC0000"/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hangingPunct="0">
              <a:defRPr sz="3600"/>
            </a:pPr>
            <a:r>
              <a:rPr lang="en-US" sz="1130" b="1" dirty="0" smtClean="0">
                <a:latin typeface="Arial" pitchFamily="18"/>
                <a:ea typeface="Microsoft YaHei" pitchFamily="2"/>
                <a:cs typeface="Arial" pitchFamily="2"/>
              </a:rPr>
              <a:t>References</a:t>
            </a:r>
            <a:endParaRPr lang="en-US" sz="1130" b="1" dirty="0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36181" y="5902178"/>
            <a:ext cx="2585257" cy="51296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square" lIns="91440" tIns="0" rIns="0" bIns="0" anchor="ctr">
            <a:spAutoFit/>
          </a:bodyPr>
          <a:lstStyle/>
          <a:p>
            <a:pPr hangingPunct="0">
              <a:spcBef>
                <a:spcPts val="375"/>
              </a:spcBef>
              <a:buSzPct val="100000"/>
              <a:defRPr sz="3200"/>
            </a:pPr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[1] </a:t>
            </a:r>
            <a:r>
              <a:rPr lang="en-US" sz="500" dirty="0" err="1" smtClean="0">
                <a:latin typeface="Arial" charset="0"/>
                <a:ea typeface="Arial" charset="0"/>
                <a:cs typeface="Arial" charset="0"/>
              </a:rPr>
              <a:t>Păsăreanu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, Corina S., et al. "Symbolic </a:t>
            </a:r>
            <a:r>
              <a:rPr lang="en-US" sz="500" dirty="0" err="1">
                <a:latin typeface="Arial" charset="0"/>
                <a:ea typeface="Arial" charset="0"/>
                <a:cs typeface="Arial" charset="0"/>
              </a:rPr>
              <a:t>PathFinder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: integrating symbolic execution 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  with 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model checking for Java bytecode analysis." </a:t>
            </a:r>
            <a:r>
              <a:rPr lang="en-US" sz="500" i="1" dirty="0">
                <a:latin typeface="Arial" charset="0"/>
                <a:ea typeface="Arial" charset="0"/>
                <a:cs typeface="Arial" charset="0"/>
              </a:rPr>
              <a:t>Automated Software Engineering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 20.3 (2013): 391-425</a:t>
            </a:r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hangingPunct="0">
              <a:spcBef>
                <a:spcPts val="375"/>
              </a:spcBef>
              <a:buSzPct val="100000"/>
              <a:defRPr sz="3200"/>
            </a:pPr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[2] </a:t>
            </a:r>
            <a:r>
              <a:rPr lang="en-US" sz="500" dirty="0" err="1" smtClean="0">
                <a:latin typeface="Arial" charset="0"/>
                <a:ea typeface="Arial" charset="0"/>
                <a:cs typeface="Arial" charset="0"/>
              </a:rPr>
              <a:t>Visser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, Willem, </a:t>
            </a:r>
            <a:r>
              <a:rPr lang="en-US" sz="500" dirty="0" err="1">
                <a:latin typeface="Arial" charset="0"/>
                <a:ea typeface="Arial" charset="0"/>
                <a:cs typeface="Arial" charset="0"/>
              </a:rPr>
              <a:t>Jaco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00" dirty="0" err="1">
                <a:latin typeface="Arial" charset="0"/>
                <a:ea typeface="Arial" charset="0"/>
                <a:cs typeface="Arial" charset="0"/>
              </a:rPr>
              <a:t>Geldenhuys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, and Matthew B. Dwyer. "Green: reducing, reusing and recycling constraints in program analysis." </a:t>
            </a:r>
            <a:r>
              <a:rPr lang="en-US" sz="500" i="1" dirty="0">
                <a:latin typeface="Arial" charset="0"/>
                <a:ea typeface="Arial" charset="0"/>
                <a:cs typeface="Arial" charset="0"/>
              </a:rPr>
              <a:t>Proceedings of the ACM SIGSOFT 20th International Symposium on the Foundations of Software Engineering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. ACM, 2012</a:t>
            </a:r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7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17624</TotalTime>
  <Words>367</Words>
  <Application>Microsoft Macintosh PowerPoint</Application>
  <PresentationFormat>Widescreen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Calibri</vt:lpstr>
      <vt:lpstr>Calibri Light</vt:lpstr>
      <vt:lpstr>Lucida Sans Unicode</vt:lpstr>
      <vt:lpstr>Microsoft YaHei</vt:lpstr>
      <vt:lpstr>Tahoma</vt:lpstr>
      <vt:lpstr>Times New Roman</vt:lpstr>
      <vt:lpstr>Wingdings</vt:lpstr>
      <vt:lpstr>Arial</vt:lpstr>
      <vt:lpstr>Office Theme</vt:lpstr>
      <vt:lpstr>Canonical Search And Repair Andrew Hill1, Kathryn T. Stolee1, Corina Pasareanu2 1North Carolina State University, 2Ames Research Center and Carnegie Mellon Silicon Valley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Canonical Search And Repair Andrew Hill1, Kathryn Stolee1, Corina Pasareanu2 1North Carolina State University, 2Ames Research Center and Carnegie Mellon Silicon Valley</dc:title>
  <dc:creator>Microsoft Office User</dc:creator>
  <cp:lastModifiedBy>Microsoft Office User</cp:lastModifiedBy>
  <cp:revision>21</cp:revision>
  <cp:lastPrinted>2018-02-01T14:00:32Z</cp:lastPrinted>
  <dcterms:created xsi:type="dcterms:W3CDTF">2018-01-24T19:26:57Z</dcterms:created>
  <dcterms:modified xsi:type="dcterms:W3CDTF">2018-02-13T16:25:01Z</dcterms:modified>
</cp:coreProperties>
</file>